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16"/>
  </p:notesMasterIdLst>
  <p:handoutMasterIdLst>
    <p:handoutMasterId r:id="rId17"/>
  </p:handoutMasterIdLst>
  <p:sldIdLst>
    <p:sldId id="258" r:id="rId2"/>
    <p:sldId id="2054" r:id="rId3"/>
    <p:sldId id="2050" r:id="rId4"/>
    <p:sldId id="2052" r:id="rId5"/>
    <p:sldId id="2053" r:id="rId6"/>
    <p:sldId id="263" r:id="rId7"/>
    <p:sldId id="2060" r:id="rId8"/>
    <p:sldId id="2056" r:id="rId9"/>
    <p:sldId id="2044" r:id="rId10"/>
    <p:sldId id="2059" r:id="rId11"/>
    <p:sldId id="2057" r:id="rId12"/>
    <p:sldId id="2058" r:id="rId13"/>
    <p:sldId id="2038" r:id="rId14"/>
    <p:sldId id="2061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8"/>
    <a:srgbClr val="F3F3F3"/>
    <a:srgbClr val="B4B4B5"/>
    <a:srgbClr val="B3B4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2143" autoAdjust="0"/>
  </p:normalViewPr>
  <p:slideViewPr>
    <p:cSldViewPr snapToGrid="0" snapToObjects="1" showGuides="1">
      <p:cViewPr varScale="1">
        <p:scale>
          <a:sx n="67" d="100"/>
          <a:sy n="67" d="100"/>
        </p:scale>
        <p:origin x="518" y="53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17/01/2020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‹#›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116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3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When either</a:t>
            </a:r>
            <a:r>
              <a:rPr lang="en-US" baseline="0" dirty="0"/>
              <a:t> the pentominoes or parcels are chosen, the algorithm changes so it works for one of them.</a:t>
            </a:r>
          </a:p>
          <a:p>
            <a:r>
              <a:rPr lang="en-US" baseline="0" dirty="0"/>
              <a:t>The scoring method we use is the type of the </a:t>
            </a:r>
            <a:r>
              <a:rPr lang="en-US" baseline="0" dirty="0" err="1"/>
              <a:t>pentominoe</a:t>
            </a:r>
            <a:r>
              <a:rPr lang="en-US" baseline="0" dirty="0"/>
              <a:t>/parcel multiplied by the value of the chosen type.</a:t>
            </a:r>
          </a:p>
          <a:p>
            <a:r>
              <a:rPr lang="en-US" baseline="0" dirty="0"/>
              <a:t>After we get the score, the score is sent to the algorithm, and this part is the communication between the score and the algorithm.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8208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4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When either</a:t>
            </a:r>
            <a:r>
              <a:rPr lang="en-US" baseline="0" dirty="0"/>
              <a:t> the pentominoes or parcels are chosen, the algorithm changes so it works for one of them.</a:t>
            </a:r>
          </a:p>
          <a:p>
            <a:r>
              <a:rPr lang="en-US" baseline="0" dirty="0"/>
              <a:t>The scoring method we use is the type of the </a:t>
            </a:r>
            <a:r>
              <a:rPr lang="en-US" baseline="0" dirty="0" err="1"/>
              <a:t>pentominoe</a:t>
            </a:r>
            <a:r>
              <a:rPr lang="en-US" baseline="0" dirty="0"/>
              <a:t>/parcel multiplied by the value of the chosen type.</a:t>
            </a:r>
          </a:p>
          <a:p>
            <a:r>
              <a:rPr lang="en-US" baseline="0" dirty="0"/>
              <a:t>After we get the score, the score is sent to the algorithm, and this part is the communication between the score and the algorithm.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4137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5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When either</a:t>
            </a:r>
            <a:r>
              <a:rPr lang="en-US" baseline="0" dirty="0"/>
              <a:t> the pentominoes or parcels are chosen, the algorithm changes so it works for one of them.</a:t>
            </a:r>
          </a:p>
          <a:p>
            <a:r>
              <a:rPr lang="en-US" baseline="0" dirty="0"/>
              <a:t>The scoring method we use is the type of the </a:t>
            </a:r>
            <a:r>
              <a:rPr lang="en-US" baseline="0" dirty="0" err="1"/>
              <a:t>pentominoe</a:t>
            </a:r>
            <a:r>
              <a:rPr lang="en-US" baseline="0" dirty="0"/>
              <a:t>/parcel multiplied by the value of the chosen type.</a:t>
            </a:r>
          </a:p>
          <a:p>
            <a:r>
              <a:rPr lang="en-US" baseline="0" dirty="0"/>
              <a:t>After we get the score, the score is sent to the algorithm, and this part is the communication between the score and the algorithm.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4734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82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8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When either</a:t>
            </a:r>
            <a:r>
              <a:rPr lang="en-US" baseline="0" dirty="0"/>
              <a:t> the pentominoes or parcels are chosen, the algorithm changes so it works for one of them.</a:t>
            </a:r>
          </a:p>
          <a:p>
            <a:r>
              <a:rPr lang="en-US" baseline="0" dirty="0"/>
              <a:t>The scoring method we use is the type of the </a:t>
            </a:r>
            <a:r>
              <a:rPr lang="en-US" baseline="0" dirty="0" err="1"/>
              <a:t>pentominoe</a:t>
            </a:r>
            <a:r>
              <a:rPr lang="en-US" baseline="0" dirty="0"/>
              <a:t>/parcel multiplied by the value of the chosen type.</a:t>
            </a:r>
          </a:p>
          <a:p>
            <a:r>
              <a:rPr lang="en-US" baseline="0" dirty="0"/>
              <a:t>After we get the score, the score is sent to the algorithm, and this part is the communication between the score and the algorithm.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5421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9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When either</a:t>
            </a:r>
            <a:r>
              <a:rPr lang="en-US" baseline="0" dirty="0"/>
              <a:t> the pentominoes or parcels are chosen, the algorithm changes so it works for one of them.</a:t>
            </a:r>
          </a:p>
          <a:p>
            <a:r>
              <a:rPr lang="en-US" baseline="0" dirty="0"/>
              <a:t>The scoring method we use is the type of the </a:t>
            </a:r>
            <a:r>
              <a:rPr lang="en-US" baseline="0" dirty="0" err="1"/>
              <a:t>pentominoe</a:t>
            </a:r>
            <a:r>
              <a:rPr lang="en-US" baseline="0" dirty="0"/>
              <a:t>/parcel multiplied by the value of the chosen type.</a:t>
            </a:r>
          </a:p>
          <a:p>
            <a:r>
              <a:rPr lang="en-US" baseline="0" dirty="0"/>
              <a:t>After we get the score, the score is sent to the algorithm, and this part is the communication between the score and the algorithm.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161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534A-40EF-45C2-8419-290946BC6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5D5D5-655A-4CFD-B82E-2A59CECFD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D8F8D-A1AB-425C-A9C7-B06908D17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7BDF2-F248-4220-93BB-685D01B5A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2F4FE-4433-443A-A813-7C4FDBA8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12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834D-6254-430F-88AE-E162915C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BDB9C3-9D28-47F7-9578-45A776108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29E84-5F4B-4ACB-BFFC-50CB14277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0C6E3-625E-4850-8C4C-2ED747CE7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922A5-EB87-4997-B7AE-D561DACDB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5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28BA9-D37F-4BA0-8515-E0396F99A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A13981-56EF-4102-AA30-B9C61878A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7348B-BC1F-4171-99C8-107C23F4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D4997-6A1D-4D90-943F-EF95A6E8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65956-F82A-4203-947B-96FC2F71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866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9256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805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90F241-D3CD-284F-B0AF-347505CB64D6}"/>
              </a:ext>
            </a:extLst>
          </p:cNvPr>
          <p:cNvGrpSpPr/>
          <p:nvPr userDrawn="1"/>
        </p:nvGrpSpPr>
        <p:grpSpPr>
          <a:xfrm rot="1245344">
            <a:off x="-232770" y="62454"/>
            <a:ext cx="2601423" cy="4009662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92DA2F3-1D4A-4747-8CE1-3AEB2CA79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E9D6C475-A552-1343-87D0-959E31A50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B380789-B663-DF4C-920D-9A2371D4C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AA2F0D3-769D-DF43-8ED0-D7D609F7B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018E4899-74E5-8C49-A180-2B106CBB3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5847C850-87FC-E54F-8336-2D3388F70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5E534A57-05F7-D14A-B5EB-8B4487833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1F0AB301-A8D1-084C-BD4B-9845562CB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E477FAC2-3A8D-D640-A488-1D557BA22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AF81DC86-D4AE-6245-B24D-9FFC38997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6CFB5B13-F99B-5048-9E11-BE2D5F19F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0052403B-F8A1-5944-9841-F27E67D70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6B67259-4786-BD4C-B1C7-B35E4AE72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9D880896-97AA-AC41-B5F1-13E1EA202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CB71A63A-2995-D544-B931-C8D63B726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1FC02E1E-A5E2-8546-87E3-D8DA5504C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2107255C-8297-494E-89AE-3CB2B32D8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F801054A-B6DD-7E46-AB46-CB58F2AEA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38A4D731-796F-DF4C-9989-96FF5DFD9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2DFDF2C8-2914-B24E-90C8-D1D44D92B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7EA8A396-CD56-194F-BBA4-A42EBE91A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F19194ED-C52A-8D4D-B7ED-C81A58584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6C65C3C4-8331-B246-AAC2-F3ED07FD2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D49F5106-581E-8842-90BC-2CF428A80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A0E58D71-AC10-7043-90CC-058F493DA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67A0BC0A-2B9C-7140-A267-143558FC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F5FCFC6-D420-4045-A17D-9AF67DDC0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D232B2-2C90-A24B-8013-4EEDFE72B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6AAD715-01EA-1743-9873-04F5BD166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F3B5D19-EDD5-0E49-973A-2E3980050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80157D6-73C7-C54D-9DB1-F6BE24C80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BE62E13-E5D2-D346-B0D0-FF8C4625A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255C4B5-89AA-3140-95FF-CF3D1E5A8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AA6C859-047F-2D4B-A4C8-9B5B6719F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C0278AF-3428-A144-8AF5-353ECDC8817B}"/>
              </a:ext>
            </a:extLst>
          </p:cNvPr>
          <p:cNvGrpSpPr/>
          <p:nvPr userDrawn="1"/>
        </p:nvGrpSpPr>
        <p:grpSpPr>
          <a:xfrm rot="20372092" flipH="1">
            <a:off x="9820007" y="2901310"/>
            <a:ext cx="2606400" cy="4009662"/>
            <a:chOff x="2616200" y="463550"/>
            <a:chExt cx="4190640" cy="6459178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C9CB19C-81CD-F84A-8E6B-A2061EDD7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0AA62E5-B267-F842-9F98-F4A3EC40C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B773A36E-9BAE-E441-94F1-23419C0D9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55BB76AE-AF25-8841-BD85-B9C2FB291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4E822AF9-FC02-F047-80D1-B33442234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E5A508BB-C964-184B-A5DC-2EBBE5004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F95A56ED-63E5-7344-9EF2-E101ED538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AC67B330-F3E3-CC4A-857E-5908F0CF7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7AAB2190-7878-714E-8040-23D618A7F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94162537-8FDD-D942-A754-0D8AC3646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B455796E-252A-314E-9BCC-6BBE3E29C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CF82A072-C285-2B4D-A9E3-9A2945937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4B71D3AE-1B0B-E749-958C-1698418D3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761CC616-036F-334F-9BCE-48BD0F48C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6A091CD7-829E-3B4B-8F48-BE7CFC173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B81340DE-44A7-044A-B972-07D111AA7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50FF3786-7CBF-8B47-A281-D17802762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A5B7E91B-0A9F-FB45-BDD4-7879A637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9DF2C9CB-8813-834E-A76C-13973D743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9355F5D0-1403-C844-8FE8-31C0E84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28FCCB67-E2F0-9448-A1BB-09E8E7B6B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7FB85FD5-C149-014F-A762-8C6998999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E873FDC2-145A-D941-88B5-927BB8A8F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30B8D5E1-9E82-024D-821E-4D71EBEA5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309BA252-E008-AA4C-ABE3-517530697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A0564537-2120-D648-8145-3BCA0A167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145B934-9BC5-814A-9607-5C040E9F1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17D75A9-A3E9-F84A-B6D2-4C761689B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34F6007A-C7FD-A74C-97D8-F736B4BB6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47C3D2D-2C59-F94E-B762-265F22496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1743222-7211-1848-91C0-5311FDBAA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44EC793-5FD6-8149-8E16-AE6EE1443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A11FA02-8116-0843-A5F7-6B29002EE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D29FA8F-2D8C-694A-89A1-9E7986D39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762536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A76B6-AA2B-41D7-8C7D-2BEEE8A5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E7874-39FA-4286-8F21-9E3DC0839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203CA-F8C8-4367-87F4-F7E5F166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DD95A-85A2-40A9-8F16-3EBF6137D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BDA56-61CB-489E-AFD0-F2A1E2E4B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51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B56D7-BD20-46EF-A62E-C856F415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CE28B-6EAC-4AE1-85D4-E2391CC5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E253C-3625-4188-BE48-8A786100C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525CB-0B40-47A3-AE26-C67E07314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21F5D-8D48-4B6A-9863-5E66D441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85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CDEC-90E5-4CF7-8FF7-98D011C17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27BD3-2651-41E4-BA40-EBF99F362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59F46A-F8CD-4D2A-A3DC-C71E435D2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AA18A-F7E2-4393-8E36-FD2B10A76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29BE4-86AD-4EEE-9A5A-07C81026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ADF68-F11B-4B9F-AAE0-83954BA9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27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09D8-AE15-4841-A064-689F25961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753D9-ADAE-4712-80F4-B0E6F91EC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56A76-D6CD-4F96-901C-B18732BDF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732D7B-81D9-4825-B987-505F6EEC1F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F70DF8-C638-46C0-81A4-310351539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D6A63-97F4-4733-AEA9-D4C49A7AA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886A51-64C1-416D-87FF-0AE3048F0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BBE17-CFFE-42A8-8B6D-B71F58852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0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6620-564F-404C-98DA-EE4E1B271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D6CA6-AEC1-428F-97BC-AD8AF6A46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6E4589-DACB-49AE-9969-CD68EB231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E795E-FF7C-4A2B-AB4D-44CDC65F2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14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A2507-8E94-4383-9776-3E5453132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1B23E-E5E7-48F7-AC89-2C09F5487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92398-4391-4B9A-B1B3-E1312BE1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4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3B295-FE63-4175-8447-772C8906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AA644-1834-40AF-A483-7C9B90A0C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5CBA7-F137-499D-9D02-E046D2719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63D61-60D9-4186-B788-F60017538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15C54-707B-4212-A43B-22C32A7A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F33A3-BF10-432C-9D0C-47B84FDFB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01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45E5-3E79-4D97-9A01-BA5B2B14E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951EB5-BA6F-4209-B084-C5A3C4C71C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48F0C-6BBF-42A6-8447-073CB057D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4EC14-DB52-4419-B985-83CB82AC5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6FC21-CD19-451C-9458-FE2E090B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4E56C-FFE8-42C7-913A-C20B2ECFF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7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DF89A-84CD-42D1-A99B-1DBC4A8CC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F088C-71CB-47BE-81C2-63216796D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FB961-8EEB-4C16-A78B-FA184D4B4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pPr/>
              <a:t>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F7EC8-188A-4178-9ABC-848637DAC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1ECCE-652E-4FB7-AA94-264B5002A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49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3" r:id="rId13"/>
    <p:sldLayoutId id="2147483754" r:id="rId14"/>
    <p:sldLayoutId id="2147483655" r:id="rId15"/>
    <p:sldLayoutId id="2147483673" r:id="rId16"/>
    <p:sldLayoutId id="2147483671" r:id="rId17"/>
    <p:sldLayoutId id="2147483674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ercial.laws.com/chamber-of-commerce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leblancfg.com/higher-level-functions-python-reduce.html" TargetMode="Externa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97009B-EA58-489D-8789-667FF208D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669" y="1031354"/>
            <a:ext cx="7736255" cy="1696814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  <a:latin typeface="Palatino Linotype" panose="02040502050505030304" pitchFamily="18" charset="0"/>
              </a:rPr>
              <a:t>Phase 11: 3D knapsack problem</a:t>
            </a:r>
            <a:br>
              <a:rPr lang="en-US" sz="6600" b="1" dirty="0">
                <a:solidFill>
                  <a:srgbClr val="FFFFFF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</a:br>
            <a:endParaRPr lang="nl-NL" sz="66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7DC07B9-63F4-4F76-A523-7D1DBD877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669" y="5184138"/>
            <a:ext cx="10008863" cy="963741"/>
          </a:xfrm>
        </p:spPr>
        <p:txBody>
          <a:bodyPr anchor="ctr">
            <a:normAutofit/>
          </a:bodyPr>
          <a:lstStyle/>
          <a:p>
            <a:pPr algn="l"/>
            <a:r>
              <a:rPr lang="es-ES_tradnl" b="1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bhaya Libre" panose="02000603000000000000" pitchFamily="2" charset="77"/>
                <a:cs typeface="Abhaya Libre" panose="02000603000000000000" pitchFamily="2" charset="77"/>
              </a:rPr>
              <a:t>Group</a:t>
            </a:r>
            <a:r>
              <a:rPr lang="es-ES_tradnl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Abhaya Libre" panose="02000603000000000000" pitchFamily="2" charset="77"/>
                <a:cs typeface="Abhaya Libre" panose="02000603000000000000" pitchFamily="2" charset="77"/>
              </a:rPr>
              <a:t> #11001</a:t>
            </a:r>
          </a:p>
          <a:p>
            <a:pPr algn="l"/>
            <a:endParaRPr lang="nl-NL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280AB2-77A5-4CB7-AF7D-1795CA8D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BC5F2-9912-422A-9F4F-BB643D66849F}"/>
              </a:ext>
            </a:extLst>
          </p:cNvPr>
          <p:cNvSpPr txBox="1"/>
          <p:nvPr/>
        </p:nvSpPr>
        <p:spPr>
          <a:xfrm>
            <a:off x="1112701" y="2923674"/>
            <a:ext cx="7971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René Steeman				Michal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Jarski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Lindalee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Conradie				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Samuele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Torregrossa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Max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Persoon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				Ali Al-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Saeedi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Drago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Stoyanov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00FCB-3AE8-49A9-9EFC-07E65DC95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4AD27-35C7-4129-B0B4-F4FF9ED8D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57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A594031-C9C2-48A7-B39F-1AEFD9E0A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0" r="34053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C814B-4B0E-4062-87C4-4E92BBE58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We learned a lot about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EB4C0-BBC3-4F81-A7FA-177CB7E11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different algorithms</a:t>
            </a:r>
          </a:p>
          <a:p>
            <a:r>
              <a:rPr lang="en-US" sz="1700"/>
              <a:t>good communication between members</a:t>
            </a:r>
          </a:p>
          <a:p>
            <a:r>
              <a:rPr lang="en-US" sz="1700"/>
              <a:t>dividing the work well</a:t>
            </a:r>
          </a:p>
        </p:txBody>
      </p:sp>
    </p:spTree>
    <p:extLst>
      <p:ext uri="{BB962C8B-B14F-4D97-AF65-F5344CB8AC3E}">
        <p14:creationId xmlns:p14="http://schemas.microsoft.com/office/powerpoint/2010/main" val="519692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C4FB6-BAA9-4947-8461-4DDF3AF7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32099-C11B-4205-9501-0AFBC6B1C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77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1FCC66-48C6-454F-BEAE-89162A16E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16117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D5E660-C838-4348-9FD2-8302863E2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i="1"/>
              <a:t>Any questions?</a:t>
            </a:r>
            <a:br>
              <a:rPr lang="en-US" sz="4800" b="1" i="1"/>
            </a:br>
            <a:endParaRPr lang="en-US" sz="48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03B91-FAA3-4DE4-BDA5-A3D2E1B78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045FE-7FF1-4F17-84FE-2D2D79522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47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09FE012-FF59-42B8-9E24-2ADF0BB05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37B7F17-6743-434B-B741-1EB675A75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05A3412B-D8E9-4E4B-9551-546365789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5AC3E708-71BD-43DC-BC99-52C7A0292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0DC58E1-87CF-4AB8-9BB6-B38894E54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5251B7BE-4EA7-4E17-9AA6-45CCA21B8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3FD399D7-39CA-4DF8-8D70-AC5DCD1DA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35B5AE2-3B48-4498-9FE8-068123183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693EA389-4567-4185-BF36-5FE82A8C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34867904-BE35-4AE1-B2E9-F65EBB486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5981E278-B931-40D2-AB06-3E3202E85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911B15C5-8707-477D-84D8-EF15CE7AF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5A2801AD-29DB-4B2E-807A-129C49615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9E629D16-4E4D-481A-B152-7E23E9A42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EECF4363-A52C-49E0-BFAF-9FF88EC57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2C7F0D09-1F15-4162-98A1-517313E5E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096CD3B1-B224-4F9F-AFBF-C0E1E3598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5C66E228-224C-4DC5-A49E-2148C371D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790BF835-4045-4976-92E7-992B63932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5937B942-101B-478C-BD40-F482A01F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34272CF3-29A3-4132-883E-E4B4A62DA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50100215-A65C-491F-A54C-C65AD0B50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GUI demo">
            <a:hlinkClick r:id="" action="ppaction://media"/>
            <a:extLst>
              <a:ext uri="{FF2B5EF4-FFF2-40B4-BE49-F238E27FC236}">
                <a16:creationId xmlns:a16="http://schemas.microsoft.com/office/drawing/2014/main" id="{CBD2A536-CFD3-46C4-B19A-DFCC7B73DE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1152" y="261682"/>
            <a:ext cx="4937760" cy="277748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9636D8-6FAA-4C4C-BE2A-7EE48A790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40334"/>
            <a:ext cx="10350062" cy="3026004"/>
          </a:xfrm>
        </p:spPr>
        <p:txBody>
          <a:bodyPr anchor="ctr">
            <a:normAutofit/>
          </a:bodyPr>
          <a:lstStyle/>
          <a:p>
            <a:r>
              <a:rPr lang="en-US" sz="2100" dirty="0"/>
              <a:t>2D input</a:t>
            </a:r>
          </a:p>
          <a:p>
            <a:r>
              <a:rPr lang="en-US" sz="2100" dirty="0"/>
              <a:t>3D output</a:t>
            </a:r>
          </a:p>
          <a:p>
            <a:r>
              <a:rPr lang="en-US" sz="2100" dirty="0"/>
              <a:t>Movement</a:t>
            </a:r>
          </a:p>
          <a:p>
            <a:r>
              <a:rPr lang="en-US" sz="2100" dirty="0"/>
              <a:t>Layer slider</a:t>
            </a:r>
          </a:p>
          <a:p>
            <a:r>
              <a:rPr lang="en-US" sz="2100" dirty="0"/>
              <a:t>Representation of objects</a:t>
            </a:r>
          </a:p>
          <a:p>
            <a:endParaRPr lang="nl-NL" sz="2100" dirty="0"/>
          </a:p>
        </p:txBody>
      </p:sp>
      <p:sp>
        <p:nvSpPr>
          <p:cNvPr id="46" name="Title 6">
            <a:extLst>
              <a:ext uri="{FF2B5EF4-FFF2-40B4-BE49-F238E27FC236}">
                <a16:creationId xmlns:a16="http://schemas.microsoft.com/office/drawing/2014/main" id="{1421D685-9340-4ADC-94C6-8A85CD744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16230"/>
            <a:ext cx="10515600" cy="1325563"/>
          </a:xfrm>
        </p:spPr>
        <p:txBody>
          <a:bodyPr/>
          <a:lstStyle/>
          <a:p>
            <a:r>
              <a:rPr lang="en-US" i="1" dirty="0"/>
              <a:t>UI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77410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15">
            <a:extLst>
              <a:ext uri="{FF2B5EF4-FFF2-40B4-BE49-F238E27FC236}">
                <a16:creationId xmlns:a16="http://schemas.microsoft.com/office/drawing/2014/main" id="{095E159E-93CC-4F4E-854F-A73189132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17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D683422-67F5-495E-BD9C-30FD3AB20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79927"/>
            <a:ext cx="5064470" cy="2270664"/>
          </a:xfrm>
        </p:spPr>
        <p:txBody>
          <a:bodyPr>
            <a:normAutofit/>
          </a:bodyPr>
          <a:lstStyle/>
          <a:p>
            <a:r>
              <a:rPr lang="en-US" i="1" dirty="0"/>
              <a:t>Greedy algorithm</a:t>
            </a:r>
            <a:br>
              <a:rPr lang="en-US" i="1" dirty="0"/>
            </a:br>
            <a:endParaRPr lang="nl-NL" dirty="0"/>
          </a:p>
        </p:txBody>
      </p:sp>
      <p:sp>
        <p:nvSpPr>
          <p:cNvPr id="48" name="Rectangle 19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21">
            <a:extLst>
              <a:ext uri="{FF2B5EF4-FFF2-40B4-BE49-F238E27FC236}">
                <a16:creationId xmlns:a16="http://schemas.microsoft.com/office/drawing/2014/main" id="{8224D79E-4C7E-4A03-BC98-C11627ED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84226CB9-AAE1-46B6-9936-1C5F16126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8D742D28-AF83-4049-B1E5-3B8C63FC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92B66613-362C-4881-A297-73A6D9862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C095AE55-BD70-4677-8988-688DFA3A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53FC3E90-8A63-4152-92ED-8196DCB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09E194FA-170D-410B-980F-656A0C00D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6C46A6E9-2503-4458-B643-A704F1D4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90039F9D-222F-4D8E-B502-543BEEFCF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1543C8F8-F06A-4F56-A1C8-380B309B9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6E87739D-1D42-42FA-9790-B7DF61CBF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05029ACE-6799-4197-873B-B5F61B965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D9A3E88D-C7C3-4426-8069-D642CD117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2125D27B-B124-4B5D-9CC1-169BF2A99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E087664C-11B9-4631-ABF5-940AE79E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6EE431E-21F6-422E-94B7-5CD5980E4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D7A3CEC9-DFB6-43FE-9CC5-DDA19B5A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C79ADC73-1C5F-4F12-A3A1-C0BCE82A2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C20130EC-78F4-42AA-9E20-2D0F481F5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6353D739-20D4-4D5A-9A57-707C5AD88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348A8E3F-A128-4F3D-926C-77185809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43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2"/>
            <a:ext cx="606972" cy="3624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3B31E9-A530-44AC-BC35-527C175A0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630517"/>
            <a:ext cx="10350062" cy="3026004"/>
          </a:xfrm>
        </p:spPr>
        <p:txBody>
          <a:bodyPr anchor="ctr">
            <a:normAutofit/>
          </a:bodyPr>
          <a:lstStyle/>
          <a:p>
            <a:r>
              <a:rPr lang="en-US" sz="2100" i="1" dirty="0"/>
              <a:t>Find the most value dense type</a:t>
            </a:r>
          </a:p>
          <a:p>
            <a:r>
              <a:rPr lang="en-US" sz="2100" i="1" dirty="0"/>
              <a:t>Use it as much as possible</a:t>
            </a:r>
          </a:p>
          <a:p>
            <a:r>
              <a:rPr lang="en-US" sz="2100" i="1" dirty="0"/>
              <a:t>Why?</a:t>
            </a:r>
          </a:p>
          <a:p>
            <a:endParaRPr lang="en-US" sz="2100" i="1" dirty="0"/>
          </a:p>
          <a:p>
            <a:endParaRPr lang="en-US" sz="2100" i="1" dirty="0"/>
          </a:p>
          <a:p>
            <a:pPr marL="0"/>
            <a:endParaRPr lang="en-US" sz="2100" i="1" dirty="0"/>
          </a:p>
          <a:p>
            <a:endParaRPr lang="nl-NL" sz="2100" dirty="0"/>
          </a:p>
        </p:txBody>
      </p:sp>
    </p:spTree>
    <p:extLst>
      <p:ext uri="{BB962C8B-B14F-4D97-AF65-F5344CB8AC3E}">
        <p14:creationId xmlns:p14="http://schemas.microsoft.com/office/powerpoint/2010/main" val="3474357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5"/>
            <a:ext cx="7201941" cy="150876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E237A7-C04B-437B-98DA-602DD5D1F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94944"/>
            <a:ext cx="6610388" cy="1042416"/>
          </a:xfrm>
        </p:spPr>
        <p:txBody>
          <a:bodyPr>
            <a:normAutofit/>
          </a:bodyPr>
          <a:lstStyle/>
          <a:p>
            <a:r>
              <a:rPr lang="en-US" sz="3300" i="1">
                <a:solidFill>
                  <a:srgbClr val="FFFFFF"/>
                </a:solidFill>
              </a:rPr>
              <a:t>Genetic algorithm</a:t>
            </a:r>
            <a:br>
              <a:rPr lang="en-US" sz="3300" i="1">
                <a:solidFill>
                  <a:srgbClr val="FFFFFF"/>
                </a:solidFill>
              </a:rPr>
            </a:br>
            <a:endParaRPr lang="nl-NL" sz="3300">
              <a:solidFill>
                <a:srgbClr val="FFFFFF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450222"/>
            <a:ext cx="1861718" cy="150659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0314" y="453269"/>
            <a:ext cx="1862765" cy="1505231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A87B69-D1B1-4DA7-B224-F220FC52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2130552"/>
            <a:ext cx="7205472" cy="4270248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E31E916-BB72-44A6-BF3D-773AD6F20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81770" y="2331973"/>
            <a:ext cx="5572113" cy="386453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2127680"/>
            <a:ext cx="3887324" cy="427311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9FD495-ED38-48DB-BA79-45DFE6DC5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7367" y="2286253"/>
            <a:ext cx="3360212" cy="1356945"/>
          </a:xfrm>
        </p:spPr>
        <p:txBody>
          <a:bodyPr anchor="ctr">
            <a:normAutofit/>
          </a:bodyPr>
          <a:lstStyle/>
          <a:p>
            <a:r>
              <a:rPr lang="en-US" sz="1800" i="1" dirty="0"/>
              <a:t>Originated from the pent-Tetris algorithm</a:t>
            </a:r>
          </a:p>
          <a:p>
            <a:r>
              <a:rPr lang="en-US" sz="1800" i="1" dirty="0"/>
              <a:t>Keeps improving</a:t>
            </a:r>
          </a:p>
          <a:p>
            <a:endParaRPr lang="nl-NL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A848E-CA33-4416-82F3-F42DE94E0442}"/>
              </a:ext>
            </a:extLst>
          </p:cNvPr>
          <p:cNvSpPr txBox="1"/>
          <p:nvPr/>
        </p:nvSpPr>
        <p:spPr>
          <a:xfrm>
            <a:off x="4546841" y="5996448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5" tooltip="https://leblancfg.com/higher-level-functions-python-reduc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</a:t>
            </a:r>
            <a:r>
              <a:rPr lang="nl-NL" sz="700" dirty="0">
                <a:solidFill>
                  <a:srgbClr val="FFFFFF"/>
                </a:solidFill>
                <a:hlinkClick r:id="rId5" tooltip="https://leblancfg.com/higher-level-functions-python-reduc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Photo</a:t>
            </a:r>
            <a:r>
              <a:rPr lang="nl-NL" sz="700" dirty="0">
                <a:solidFill>
                  <a:srgbClr val="FFFFFF"/>
                </a:solidFill>
              </a:rPr>
              <a:t> </a:t>
            </a:r>
            <a:r>
              <a:rPr lang="nl-NL" sz="700" dirty="0" err="1">
                <a:solidFill>
                  <a:srgbClr val="FFFFFF"/>
                </a:solidFill>
              </a:rPr>
              <a:t>by</a:t>
            </a:r>
            <a:r>
              <a:rPr lang="nl-NL" sz="700" dirty="0">
                <a:solidFill>
                  <a:srgbClr val="FFFFFF"/>
                </a:solidFill>
              </a:rPr>
              <a:t> </a:t>
            </a:r>
            <a:r>
              <a:rPr lang="nl-NL" sz="700" dirty="0" err="1">
                <a:solidFill>
                  <a:srgbClr val="FFFFFF"/>
                </a:solidFill>
              </a:rPr>
              <a:t>Unknown</a:t>
            </a:r>
            <a:r>
              <a:rPr lang="nl-NL" sz="700" dirty="0">
                <a:solidFill>
                  <a:srgbClr val="FFFFFF"/>
                </a:solidFill>
              </a:rPr>
              <a:t> </a:t>
            </a:r>
            <a:r>
              <a:rPr lang="nl-NL" sz="700" dirty="0" err="1">
                <a:solidFill>
                  <a:srgbClr val="FFFFFF"/>
                </a:solidFill>
              </a:rPr>
              <a:t>Athor</a:t>
            </a:r>
            <a:r>
              <a:rPr lang="nl-NL" sz="700" dirty="0">
                <a:solidFill>
                  <a:srgbClr val="FFFFFF"/>
                </a:solidFill>
              </a:rPr>
              <a:t> is </a:t>
            </a:r>
            <a:r>
              <a:rPr lang="nl-NL" sz="700" dirty="0" err="1">
                <a:solidFill>
                  <a:srgbClr val="FFFFFF"/>
                </a:solidFill>
              </a:rPr>
              <a:t>licensed</a:t>
            </a:r>
            <a:r>
              <a:rPr lang="nl-NL" sz="700" dirty="0">
                <a:solidFill>
                  <a:srgbClr val="FFFFFF"/>
                </a:solidFill>
              </a:rPr>
              <a:t> </a:t>
            </a:r>
            <a:r>
              <a:rPr lang="nl-NL" sz="700" dirty="0" err="1">
                <a:solidFill>
                  <a:srgbClr val="FFFFFF"/>
                </a:solidFill>
              </a:rPr>
              <a:t>under</a:t>
            </a:r>
            <a:r>
              <a:rPr lang="nl-NL" sz="700" dirty="0">
                <a:solidFill>
                  <a:srgbClr val="FFFFFF"/>
                </a:solidFill>
              </a:rPr>
              <a:t> </a:t>
            </a:r>
            <a:r>
              <a:rPr lang="nl-NL" sz="700" dirty="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nl-NL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869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95E159E-93CC-4F4E-854F-A73189132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5141E-A2C8-45D5-A6ED-2CF24BA4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79927"/>
            <a:ext cx="5064470" cy="2270664"/>
          </a:xfrm>
        </p:spPr>
        <p:txBody>
          <a:bodyPr>
            <a:normAutofit/>
          </a:bodyPr>
          <a:lstStyle/>
          <a:p>
            <a:r>
              <a:rPr lang="en-US" i="1" dirty="0"/>
              <a:t>Dancing links</a:t>
            </a:r>
            <a:br>
              <a:rPr lang="en-US" i="1" dirty="0"/>
            </a:br>
            <a:br>
              <a:rPr lang="en-US" dirty="0"/>
            </a:br>
            <a:endParaRPr lang="nl-N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24D79E-4C7E-4A03-BC98-C11627ED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84226CB9-AAE1-46B6-9936-1C5F16126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D742D28-AF83-4049-B1E5-3B8C63FC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92B66613-362C-4881-A297-73A6D9862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C095AE55-BD70-4677-8988-688DFA3A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3FC3E90-8A63-4152-92ED-8196DCB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09E194FA-170D-410B-980F-656A0C00D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6C46A6E9-2503-4458-B643-A704F1D4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90039F9D-222F-4D8E-B502-543BEEFCF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543C8F8-F06A-4F56-A1C8-380B309B9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E87739D-1D42-42FA-9790-B7DF61CBF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05029ACE-6799-4197-873B-B5F61B965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D9A3E88D-C7C3-4426-8069-D642CD117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125D27B-B124-4B5D-9CC1-169BF2A99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E087664C-11B9-4631-ABF5-940AE79E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C6EE431E-21F6-422E-94B7-5CD5980E4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D7A3CEC9-DFB6-43FE-9CC5-DDA19B5A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C79ADC73-1C5F-4F12-A3A1-C0BCE82A2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C20130EC-78F4-42AA-9E20-2D0F481F5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6353D739-20D4-4D5A-9A57-707C5AD88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348A8E3F-A128-4F3D-926C-77185809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2"/>
            <a:ext cx="606972" cy="3624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3D6C2E-D6F4-4ACE-8D11-33D179154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59" y="3233982"/>
            <a:ext cx="10350062" cy="3026004"/>
          </a:xfrm>
        </p:spPr>
        <p:txBody>
          <a:bodyPr anchor="ctr">
            <a:normAutofit fontScale="92500" lnSpcReduction="10000"/>
          </a:bodyPr>
          <a:lstStyle/>
          <a:p>
            <a:endParaRPr lang="en-US" sz="2100" i="1" dirty="0"/>
          </a:p>
          <a:p>
            <a:endParaRPr lang="en-US" sz="2100" i="1" dirty="0"/>
          </a:p>
          <a:p>
            <a:pPr marL="457200">
              <a:spcAft>
                <a:spcPts val="600"/>
              </a:spcAft>
            </a:pPr>
            <a:r>
              <a:rPr lang="en-US" sz="2100" dirty="0"/>
              <a:t>Algorithm X with dancing links</a:t>
            </a:r>
          </a:p>
          <a:p>
            <a:pPr marL="457200">
              <a:spcAft>
                <a:spcPts val="600"/>
              </a:spcAft>
            </a:pPr>
            <a:r>
              <a:rPr lang="en-US" sz="2100" dirty="0"/>
              <a:t> The use of dancing links is useful because it reuses the objects which prevents insertion of objects.</a:t>
            </a:r>
          </a:p>
          <a:p>
            <a:pPr marL="457200">
              <a:spcAft>
                <a:spcPts val="600"/>
              </a:spcAft>
            </a:pPr>
            <a:r>
              <a:rPr lang="en-US" sz="2100" dirty="0"/>
              <a:t> Modified to work with partial solutions</a:t>
            </a:r>
          </a:p>
          <a:p>
            <a:pPr marL="457200">
              <a:spcAft>
                <a:spcPts val="600"/>
              </a:spcAft>
            </a:pPr>
            <a:r>
              <a:rPr lang="en-US" sz="2100" dirty="0"/>
              <a:t> The algorithm attempts to fill the container and removes </a:t>
            </a:r>
            <a:r>
              <a:rPr lang="en-US" sz="2100" b="1" i="1" dirty="0"/>
              <a:t>overlapping</a:t>
            </a:r>
            <a:r>
              <a:rPr lang="en-US" sz="2100" dirty="0"/>
              <a:t> parts.</a:t>
            </a:r>
          </a:p>
          <a:p>
            <a:pPr marL="457200">
              <a:spcAft>
                <a:spcPts val="600"/>
              </a:spcAft>
            </a:pPr>
            <a:r>
              <a:rPr lang="en-US" sz="2100" dirty="0"/>
              <a:t> The solution with the </a:t>
            </a:r>
            <a:r>
              <a:rPr lang="en-US" sz="2100" b="1" i="1" dirty="0"/>
              <a:t>highest score </a:t>
            </a:r>
            <a:r>
              <a:rPr lang="en-US" sz="2100" dirty="0"/>
              <a:t>is picked.</a:t>
            </a:r>
          </a:p>
          <a:p>
            <a:pPr marL="0"/>
            <a:endParaRPr lang="en-US" sz="2100" i="1" dirty="0"/>
          </a:p>
          <a:p>
            <a:endParaRPr lang="nl-NL" sz="2100" dirty="0"/>
          </a:p>
        </p:txBody>
      </p:sp>
    </p:spTree>
    <p:extLst>
      <p:ext uri="{BB962C8B-B14F-4D97-AF65-F5344CB8AC3E}">
        <p14:creationId xmlns:p14="http://schemas.microsoft.com/office/powerpoint/2010/main" val="6656860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545836E-B050-4955-B80E-C5A35AC2F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2">
            <a:extLst>
              <a:ext uri="{FF2B5EF4-FFF2-40B4-BE49-F238E27FC236}">
                <a16:creationId xmlns:a16="http://schemas.microsoft.com/office/drawing/2014/main" id="{5E6024A1-5F3D-4233-865A-57F6E8605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2473" y="-4805300"/>
            <a:ext cx="2587052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4D724-223A-4DA9-AE03-03524B208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5534"/>
            <a:ext cx="9144000" cy="1379768"/>
          </a:xfrm>
        </p:spPr>
        <p:txBody>
          <a:bodyPr>
            <a:normAutofit/>
          </a:bodyPr>
          <a:lstStyle/>
          <a:p>
            <a:r>
              <a:rPr lang="en-US" sz="4400" i="1" dirty="0"/>
              <a:t>Dancing links</a:t>
            </a:r>
            <a:br>
              <a:rPr lang="en-US" sz="4400" i="1" dirty="0"/>
            </a:br>
            <a:endParaRPr lang="nl-NL" sz="4400" i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E5ED95-726A-4EB4-A03C-D3EF3BC3A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570" y="73152"/>
            <a:ext cx="1340860" cy="223819"/>
            <a:chOff x="5359043" y="73152"/>
            <a:chExt cx="1340860" cy="223819"/>
          </a:xfrm>
        </p:grpSpPr>
        <p:sp>
          <p:nvSpPr>
            <p:cNvPr id="12" name="Rectangle 64">
              <a:extLst>
                <a:ext uri="{FF2B5EF4-FFF2-40B4-BE49-F238E27FC236}">
                  <a16:creationId xmlns:a16="http://schemas.microsoft.com/office/drawing/2014/main" id="{17EFE772-2C42-4ACF-B49F-B8DE4D95C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749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66">
              <a:extLst>
                <a:ext uri="{FF2B5EF4-FFF2-40B4-BE49-F238E27FC236}">
                  <a16:creationId xmlns:a16="http://schemas.microsoft.com/office/drawing/2014/main" id="{0D397CA2-1084-44F5-8F86-1E5F25532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749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64">
              <a:extLst>
                <a:ext uri="{FF2B5EF4-FFF2-40B4-BE49-F238E27FC236}">
                  <a16:creationId xmlns:a16="http://schemas.microsoft.com/office/drawing/2014/main" id="{DE5FCF89-EFB5-425D-BAE7-ADF3E9FA3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8538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B5000D95-43A9-4146-854D-6543F49E4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8538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BFAC0A55-15FF-44EB-BB49-380A08FFF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43271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E71C5D2B-80BE-4286-9DAC-B41FA6122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43271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ABD811F8-3805-419E-9543-FB2A15264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01157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4ED1C51E-87F5-42C4-8F3D-98B932E7C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01157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908DDBE2-E366-43C4-865E-68D8F5DD2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9043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40B7FBD6-2319-4416-AEDB-20FBD7A6F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9043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793BBDF2-F738-42F5-98FD-380E06E18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8069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5CEB15E8-0F03-4F3C-8B3D-CA63883E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8069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64">
              <a:extLst>
                <a:ext uri="{FF2B5EF4-FFF2-40B4-BE49-F238E27FC236}">
                  <a16:creationId xmlns:a16="http://schemas.microsoft.com/office/drawing/2014/main" id="{EA651364-1B7F-40E3-817C-E05627C56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95956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66">
              <a:extLst>
                <a:ext uri="{FF2B5EF4-FFF2-40B4-BE49-F238E27FC236}">
                  <a16:creationId xmlns:a16="http://schemas.microsoft.com/office/drawing/2014/main" id="{0582E001-F558-4498-B949-506CEDB89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95956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64">
              <a:extLst>
                <a:ext uri="{FF2B5EF4-FFF2-40B4-BE49-F238E27FC236}">
                  <a16:creationId xmlns:a16="http://schemas.microsoft.com/office/drawing/2014/main" id="{09F01A60-328C-4CA8-B3EE-636F1319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3842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66">
              <a:extLst>
                <a:ext uri="{FF2B5EF4-FFF2-40B4-BE49-F238E27FC236}">
                  <a16:creationId xmlns:a16="http://schemas.microsoft.com/office/drawing/2014/main" id="{62D0FD2E-E0CB-4B3C-85D5-1946B7CA3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3842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64">
              <a:extLst>
                <a:ext uri="{FF2B5EF4-FFF2-40B4-BE49-F238E27FC236}">
                  <a16:creationId xmlns:a16="http://schemas.microsoft.com/office/drawing/2014/main" id="{682296EE-4FAA-4B24-A69E-63B1B36A1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172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6">
              <a:extLst>
                <a:ext uri="{FF2B5EF4-FFF2-40B4-BE49-F238E27FC236}">
                  <a16:creationId xmlns:a16="http://schemas.microsoft.com/office/drawing/2014/main" id="{E2AF0961-0ADD-4742-A467-7258D268C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172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31B85C35-97D4-4322-BD70-C5AAAA76DD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9614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A87BAC7C-E910-4222-B519-39288C21A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9614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close up of a ball&#10;&#10;Description automatically generated">
            <a:extLst>
              <a:ext uri="{FF2B5EF4-FFF2-40B4-BE49-F238E27FC236}">
                <a16:creationId xmlns:a16="http://schemas.microsoft.com/office/drawing/2014/main" id="{93B7A1D2-DE33-48DC-8B5D-BF44E1EA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135" y="2807207"/>
            <a:ext cx="4346458" cy="346557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75338E-D54B-4E0F-8165-7ECEB4680CF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774" y="2807207"/>
            <a:ext cx="3686783" cy="346557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628292D-0555-4158-9B1A-07414B27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BFA2B-625D-40EE-B6E6-DD43F433F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Optimization / pruning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95C4C-2E7D-48F1-B42B-9430A7083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58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95E159E-93CC-4F4E-854F-A73189132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5141E-A2C8-45D5-A6ED-2CF24BA4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79927"/>
            <a:ext cx="5064470" cy="2270664"/>
          </a:xfrm>
        </p:spPr>
        <p:txBody>
          <a:bodyPr>
            <a:normAutofit/>
          </a:bodyPr>
          <a:lstStyle/>
          <a:p>
            <a:r>
              <a:rPr lang="en-US" i="1" dirty="0"/>
              <a:t>Dancing links</a:t>
            </a:r>
            <a:br>
              <a:rPr lang="en-US" i="1" dirty="0"/>
            </a:br>
            <a:r>
              <a:rPr lang="en-US" i="1" dirty="0"/>
              <a:t>challenges</a:t>
            </a:r>
            <a:br>
              <a:rPr lang="en-US" dirty="0"/>
            </a:br>
            <a:endParaRPr lang="nl-N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24D79E-4C7E-4A03-BC98-C11627ED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84226CB9-AAE1-46B6-9936-1C5F16126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D742D28-AF83-4049-B1E5-3B8C63FC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92B66613-362C-4881-A297-73A6D9862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C095AE55-BD70-4677-8988-688DFA3A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3FC3E90-8A63-4152-92ED-8196DCB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09E194FA-170D-410B-980F-656A0C00D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6C46A6E9-2503-4458-B643-A704F1D4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90039F9D-222F-4D8E-B502-543BEEFCF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543C8F8-F06A-4F56-A1C8-380B309B9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E87739D-1D42-42FA-9790-B7DF61CBF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05029ACE-6799-4197-873B-B5F61B965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D9A3E88D-C7C3-4426-8069-D642CD117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125D27B-B124-4B5D-9CC1-169BF2A99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E087664C-11B9-4631-ABF5-940AE79E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C6EE431E-21F6-422E-94B7-5CD5980E4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D7A3CEC9-DFB6-43FE-9CC5-DDA19B5A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C79ADC73-1C5F-4F12-A3A1-C0BCE82A2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C20130EC-78F4-42AA-9E20-2D0F481F5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6353D739-20D4-4D5A-9A57-707C5AD88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348A8E3F-A128-4F3D-926C-77185809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2"/>
            <a:ext cx="606972" cy="3624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3D6C2E-D6F4-4ACE-8D11-33D179154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40334"/>
            <a:ext cx="10350062" cy="3026004"/>
          </a:xfrm>
        </p:spPr>
        <p:txBody>
          <a:bodyPr anchor="ctr">
            <a:normAutofit fontScale="92500" lnSpcReduction="10000"/>
          </a:bodyPr>
          <a:lstStyle/>
          <a:p>
            <a:endParaRPr lang="en-US" sz="2100" i="1" dirty="0"/>
          </a:p>
          <a:p>
            <a:pPr marL="0" indent="0">
              <a:buNone/>
            </a:pPr>
            <a:endParaRPr lang="en-US" sz="2100" i="1" dirty="0"/>
          </a:p>
          <a:p>
            <a:pPr marL="457200">
              <a:spcAft>
                <a:spcPts val="600"/>
              </a:spcAft>
            </a:pPr>
            <a:r>
              <a:rPr lang="en-GB" sz="2100" dirty="0"/>
              <a:t>Making array with all possible 3D rotations can be difficult.</a:t>
            </a:r>
          </a:p>
          <a:p>
            <a:pPr marL="457200">
              <a:spcAft>
                <a:spcPts val="600"/>
              </a:spcAft>
            </a:pPr>
            <a:r>
              <a:rPr lang="en-GB" sz="2100" dirty="0"/>
              <a:t>The creation of the dancing links itself can be difficult as it involves a lot of steps.</a:t>
            </a:r>
            <a:endParaRPr lang="nl-NL" sz="2100" dirty="0"/>
          </a:p>
          <a:p>
            <a:pPr marL="457200">
              <a:spcAft>
                <a:spcPts val="600"/>
              </a:spcAft>
            </a:pPr>
            <a:r>
              <a:rPr lang="en-GB" sz="2100" dirty="0"/>
              <a:t>Dancing links is not meant for solving partial cover problems(the reason behind adding adjustments to fit the problems ).</a:t>
            </a:r>
          </a:p>
          <a:p>
            <a:pPr marL="457200">
              <a:spcAft>
                <a:spcPts val="600"/>
              </a:spcAft>
            </a:pPr>
            <a:r>
              <a:rPr lang="en-GB" sz="2100" dirty="0"/>
              <a:t>The default version is pretty slow since it considers all possible options and the amount of options is huge.</a:t>
            </a:r>
          </a:p>
          <a:p>
            <a:pPr marL="0"/>
            <a:endParaRPr lang="en-US" sz="2100" i="1" dirty="0"/>
          </a:p>
          <a:p>
            <a:endParaRPr lang="nl-NL" sz="21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37B79FC-3D7A-4D40-B4EF-5E5829F29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763" y="-1"/>
            <a:ext cx="5590190" cy="32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619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A474011-A49D-4C7A-BF41-0ACD0A269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40ACE8C-B813-4840-A4FB-CC08E7A5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4332"/>
            <a:ext cx="3558466" cy="1645920"/>
          </a:xfrm>
        </p:spPr>
        <p:txBody>
          <a:bodyPr>
            <a:normAutofit/>
          </a:bodyPr>
          <a:lstStyle/>
          <a:p>
            <a:r>
              <a:rPr lang="en-US" sz="3200" b="1" i="1">
                <a:latin typeface="Abhaya Libre" panose="02000603000000000000" pitchFamily="2" charset="77"/>
                <a:ea typeface="Nunito Bold" charset="0"/>
                <a:cs typeface="Mukta SemiBold" panose="020B0000000000000000" pitchFamily="34" charset="77"/>
              </a:rPr>
              <a:t>Different algorithms</a:t>
            </a:r>
            <a:br>
              <a:rPr lang="en-US" sz="3200" b="1" i="1">
                <a:latin typeface="Abhaya Libre" panose="02000603000000000000" pitchFamily="2" charset="77"/>
                <a:ea typeface="Nunito Bold" charset="0"/>
                <a:cs typeface="Mukta SemiBold" panose="020B0000000000000000" pitchFamily="34" charset="77"/>
              </a:rPr>
            </a:br>
            <a:endParaRPr lang="nl-NL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25899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319B6D-D10B-40FF-B1F1-7D34AB31E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 fontScale="92500" lnSpcReduction="10000"/>
          </a:bodyPr>
          <a:lstStyle/>
          <a:p>
            <a:endParaRPr lang="en-US" sz="1800" i="1" dirty="0"/>
          </a:p>
          <a:p>
            <a:endParaRPr lang="en-US" sz="1800" i="1" dirty="0"/>
          </a:p>
          <a:p>
            <a:r>
              <a:rPr lang="en-US" sz="1800" i="1" dirty="0"/>
              <a:t>Greedy algorithm</a:t>
            </a:r>
          </a:p>
          <a:p>
            <a:r>
              <a:rPr lang="en-US" sz="1800" i="1" dirty="0"/>
              <a:t>Genetic algorithm</a:t>
            </a:r>
          </a:p>
          <a:p>
            <a:r>
              <a:rPr lang="en-US" sz="1800" i="1" dirty="0"/>
              <a:t>Algorithm X</a:t>
            </a:r>
          </a:p>
          <a:p>
            <a:pPr marL="0" indent="0">
              <a:buNone/>
            </a:pPr>
            <a:endParaRPr lang="en-US" sz="1800" i="1" dirty="0"/>
          </a:p>
          <a:p>
            <a:endParaRPr lang="nl-NL" sz="1800" dirty="0"/>
          </a:p>
          <a:p>
            <a:endParaRPr lang="nl-NL" sz="18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1C7586-F227-4521-B02C-57E03FC0B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085425"/>
              </p:ext>
            </p:extLst>
          </p:nvPr>
        </p:nvGraphicFramePr>
        <p:xfrm>
          <a:off x="557784" y="638388"/>
          <a:ext cx="11164826" cy="30826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6956">
                  <a:extLst>
                    <a:ext uri="{9D8B030D-6E8A-4147-A177-3AD203B41FA5}">
                      <a16:colId xmlns:a16="http://schemas.microsoft.com/office/drawing/2014/main" val="824659607"/>
                    </a:ext>
                  </a:extLst>
                </a:gridCol>
                <a:gridCol w="2017603">
                  <a:extLst>
                    <a:ext uri="{9D8B030D-6E8A-4147-A177-3AD203B41FA5}">
                      <a16:colId xmlns:a16="http://schemas.microsoft.com/office/drawing/2014/main" val="1925967904"/>
                    </a:ext>
                  </a:extLst>
                </a:gridCol>
                <a:gridCol w="2222410">
                  <a:extLst>
                    <a:ext uri="{9D8B030D-6E8A-4147-A177-3AD203B41FA5}">
                      <a16:colId xmlns:a16="http://schemas.microsoft.com/office/drawing/2014/main" val="3279623602"/>
                    </a:ext>
                  </a:extLst>
                </a:gridCol>
                <a:gridCol w="2365790">
                  <a:extLst>
                    <a:ext uri="{9D8B030D-6E8A-4147-A177-3AD203B41FA5}">
                      <a16:colId xmlns:a16="http://schemas.microsoft.com/office/drawing/2014/main" val="3674519012"/>
                    </a:ext>
                  </a:extLst>
                </a:gridCol>
                <a:gridCol w="2762067">
                  <a:extLst>
                    <a:ext uri="{9D8B030D-6E8A-4147-A177-3AD203B41FA5}">
                      <a16:colId xmlns:a16="http://schemas.microsoft.com/office/drawing/2014/main" val="3313485505"/>
                    </a:ext>
                  </a:extLst>
                </a:gridCol>
              </a:tblGrid>
              <a:tr h="912478">
                <a:tc>
                  <a:txBody>
                    <a:bodyPr/>
                    <a:lstStyle/>
                    <a:p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Precision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Speed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Versatility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Difficulty to implement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3080323707"/>
                  </a:ext>
                </a:extLst>
              </a:tr>
              <a:tr h="542555">
                <a:tc>
                  <a:txBody>
                    <a:bodyPr/>
                    <a:lstStyle/>
                    <a:p>
                      <a:r>
                        <a:rPr lang="en-US" sz="2400"/>
                        <a:t>Greedy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Low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Very fast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Easy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739670234"/>
                  </a:ext>
                </a:extLst>
              </a:tr>
              <a:tr h="542555">
                <a:tc>
                  <a:txBody>
                    <a:bodyPr/>
                    <a:lstStyle/>
                    <a:p>
                      <a:r>
                        <a:rPr lang="en-US" sz="2400"/>
                        <a:t>Genetic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Fast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High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3723194265"/>
                  </a:ext>
                </a:extLst>
              </a:tr>
              <a:tr h="542555">
                <a:tc>
                  <a:txBody>
                    <a:bodyPr/>
                    <a:lstStyle/>
                    <a:p>
                      <a:r>
                        <a:rPr lang="en-US" sz="2400"/>
                        <a:t>X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Extreme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Very slow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Low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2090390513"/>
                  </a:ext>
                </a:extLst>
              </a:tr>
              <a:tr h="542555">
                <a:tc>
                  <a:txBody>
                    <a:bodyPr/>
                    <a:lstStyle/>
                    <a:p>
                      <a:r>
                        <a:rPr lang="en-US" sz="2400"/>
                        <a:t>X modified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High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Decent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Hard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3263700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6521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600</Words>
  <Application>Microsoft Office PowerPoint</Application>
  <PresentationFormat>Widescreen</PresentationFormat>
  <Paragraphs>100</Paragraphs>
  <Slides>14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Abhaya Libre</vt:lpstr>
      <vt:lpstr>Abhaya Libre ExtraBold</vt:lpstr>
      <vt:lpstr>Arial</vt:lpstr>
      <vt:lpstr>Calibri</vt:lpstr>
      <vt:lpstr>Calibri Light</vt:lpstr>
      <vt:lpstr>Palatino Linotype</vt:lpstr>
      <vt:lpstr>Times New Roman</vt:lpstr>
      <vt:lpstr>Office Theme</vt:lpstr>
      <vt:lpstr>Phase 11: 3D knapsack problem </vt:lpstr>
      <vt:lpstr>UI</vt:lpstr>
      <vt:lpstr>Greedy algorithm </vt:lpstr>
      <vt:lpstr>Genetic algorithm </vt:lpstr>
      <vt:lpstr>Dancing links  </vt:lpstr>
      <vt:lpstr>Dancing links </vt:lpstr>
      <vt:lpstr>Optimization / pruning</vt:lpstr>
      <vt:lpstr>Dancing links challenges </vt:lpstr>
      <vt:lpstr>Different algorithms </vt:lpstr>
      <vt:lpstr>Results</vt:lpstr>
      <vt:lpstr>We learned a lot about </vt:lpstr>
      <vt:lpstr>Conclusion</vt:lpstr>
      <vt:lpstr>Any questions?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 11: 3D knapsack problem </dc:title>
  <dc:creator>René Steeman</dc:creator>
  <cp:lastModifiedBy>René Steeman</cp:lastModifiedBy>
  <cp:revision>1</cp:revision>
  <dcterms:created xsi:type="dcterms:W3CDTF">2020-01-17T08:42:26Z</dcterms:created>
  <dcterms:modified xsi:type="dcterms:W3CDTF">2020-01-17T08:42:35Z</dcterms:modified>
</cp:coreProperties>
</file>